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805" r:id="rId1"/>
  </p:sldMasterIdLst>
  <p:notesMasterIdLst>
    <p:notesMasterId r:id="rId3"/>
  </p:notesMasterIdLst>
  <p:handoutMasterIdLst>
    <p:handoutMasterId r:id="rId4"/>
  </p:handoutMasterIdLst>
  <p:sldIdLst>
    <p:sldId id="292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6264" userDrawn="1">
          <p15:clr>
            <a:srgbClr val="A4A3A4"/>
          </p15:clr>
        </p15:guide>
        <p15:guide id="2" orient="horz" pos="3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4" name="Author" initials="A" lastIdx="0" clrIdx="3"/>
  <p:cmAuthor id="5" name="Valerio Governali" initials="VG" lastIdx="2" clrIdx="4">
    <p:extLst>
      <p:ext uri="{19B8F6BF-5375-455C-9EA6-DF929625EA0E}">
        <p15:presenceInfo xmlns:p15="http://schemas.microsoft.com/office/powerpoint/2012/main" userId="969ff5cc53196179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FCFD"/>
    <a:srgbClr val="C1CCF6"/>
    <a:srgbClr val="D5BAEB"/>
    <a:srgbClr val="8E9DEF"/>
    <a:srgbClr val="A6EDD2"/>
    <a:srgbClr val="A3E6FF"/>
    <a:srgbClr val="FFFFFF"/>
    <a:srgbClr val="E0B1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6357" autoAdjust="0"/>
  </p:normalViewPr>
  <p:slideViewPr>
    <p:cSldViewPr snapToGrid="0">
      <p:cViewPr varScale="1">
        <p:scale>
          <a:sx n="114" d="100"/>
          <a:sy n="114" d="100"/>
        </p:scale>
        <p:origin x="414" y="138"/>
      </p:cViewPr>
      <p:guideLst>
        <p:guide pos="6264"/>
        <p:guide orient="horz" pos="3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6" d="100"/>
          <a:sy n="86" d="100"/>
        </p:scale>
        <p:origin x="3114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5" dt="2024-09-19T09:36:02.367" idx="1">
    <p:pos x="5988" y="2836"/>
    <p:text/>
    <p:extLst>
      <p:ext uri="{C676402C-5697-4E1C-873F-D02D1690AC5C}">
        <p15:threadingInfo xmlns:p15="http://schemas.microsoft.com/office/powerpoint/2012/main" timeZoneBias="-120"/>
      </p:ext>
    </p:extLst>
  </p:cm>
  <p:cm authorId="5" dt="2024-09-19T09:47:53.276" idx="2">
    <p:pos x="10" y="10"/>
    <p:text/>
    <p:extLst>
      <p:ext uri="{C676402C-5697-4E1C-873F-D02D1690AC5C}">
        <p15:threadingInfo xmlns:p15="http://schemas.microsoft.com/office/powerpoint/2012/main" timeZoneBias="-120"/>
      </p:ext>
    </p:extLs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722C5104-B160-49CA-BBEA-F89DC47F2ED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8FA77B3F-59DC-4CD3-9EDD-457BB0F4ED6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B6403613-ABE3-4926-AA8F-7A98F7A626F9}" type="datetime1">
              <a:rPr lang="it-IT" smtClean="0"/>
              <a:t>25/09/2024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91D14D80-1829-4047-8B70-CA13F85B2A6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A19C54F4-FD5F-49B3-9277-2EBC1373BAE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537205A-E1E8-4792-BFE4-BDA00885454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7298261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 noProof="0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5E71A7AD-A934-49D1-A8CF-B9E0405DC71C}" type="datetime1">
              <a:rPr lang="it-IT" noProof="0" smtClean="0"/>
              <a:t>25/09/2024</a:t>
            </a:fld>
            <a:endParaRPr lang="it-IT" noProof="0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it-IT" noProof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 noProof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B32C31BA-67D8-413F-A5DD-028125073D1D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415508554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B32C31BA-67D8-413F-A5DD-028125073D1D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312707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7EDDF95-3F3D-411A-8C79-5205AC5178B9}" type="datetime1">
              <a:rPr lang="it-IT" noProof="0" smtClean="0"/>
              <a:t>25/09/2024</a:t>
            </a:fld>
            <a:endParaRPr lang="it-IT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649118466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7EDDF95-3F3D-411A-8C79-5205AC5178B9}" type="datetime1">
              <a:rPr lang="it-IT" noProof="0" smtClean="0"/>
              <a:t>25/09/2024</a:t>
            </a:fld>
            <a:endParaRPr lang="it-IT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3783991456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7EDDF95-3F3D-411A-8C79-5205AC5178B9}" type="datetime1">
              <a:rPr lang="it-IT" noProof="0" smtClean="0"/>
              <a:t>25/09/2024</a:t>
            </a:fld>
            <a:endParaRPr lang="it-IT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3168241036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7EDDF95-3F3D-411A-8C79-5205AC5178B9}" type="datetime1">
              <a:rPr lang="it-IT" noProof="0" smtClean="0"/>
              <a:t>25/09/2024</a:t>
            </a:fld>
            <a:endParaRPr lang="it-IT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524402962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7EDDF95-3F3D-411A-8C79-5205AC5178B9}" type="datetime1">
              <a:rPr lang="it-IT" noProof="0" smtClean="0"/>
              <a:t>25/09/2024</a:t>
            </a:fld>
            <a:endParaRPr lang="it-IT" noProof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3805416985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7EDDF95-3F3D-411A-8C79-5205AC5178B9}" type="datetime1">
              <a:rPr lang="it-IT" noProof="0" smtClean="0"/>
              <a:t>25/09/2024</a:t>
            </a:fld>
            <a:endParaRPr lang="it-IT" noProof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2055853640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7EDDF95-3F3D-411A-8C79-5205AC5178B9}" type="datetime1">
              <a:rPr lang="it-IT" noProof="0" smtClean="0"/>
              <a:t>25/09/2024</a:t>
            </a:fld>
            <a:endParaRPr lang="it-IT" noProof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706866148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7EDDF95-3F3D-411A-8C79-5205AC5178B9}" type="datetime1">
              <a:rPr lang="it-IT" noProof="0" smtClean="0"/>
              <a:t>25/09/2024</a:t>
            </a:fld>
            <a:endParaRPr lang="it-IT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866039774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7EDDF95-3F3D-411A-8C79-5205AC5178B9}" type="datetime1">
              <a:rPr lang="it-IT" noProof="0" smtClean="0"/>
              <a:t>25/09/2024</a:t>
            </a:fld>
            <a:endParaRPr lang="it-IT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2275501256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7EDDF95-3F3D-411A-8C79-5205AC5178B9}" type="datetime1">
              <a:rPr lang="it-IT" noProof="0" smtClean="0"/>
              <a:t>25/09/2024</a:t>
            </a:fld>
            <a:endParaRPr lang="it-IT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3344610309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7EDDF95-3F3D-411A-8C79-5205AC5178B9}" type="datetime1">
              <a:rPr lang="it-IT" noProof="0" smtClean="0"/>
              <a:t>25/09/2024</a:t>
            </a:fld>
            <a:endParaRPr lang="it-IT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34062310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7EDDF95-3F3D-411A-8C79-5205AC5178B9}" type="datetime1">
              <a:rPr lang="it-IT" noProof="0" smtClean="0"/>
              <a:t>25/09/2024</a:t>
            </a:fld>
            <a:endParaRPr lang="it-IT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944273022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 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7EDDF95-3F3D-411A-8C79-5205AC5178B9}" type="datetime1">
              <a:rPr lang="it-IT" noProof="0" smtClean="0"/>
              <a:t>25/09/2024</a:t>
            </a:fld>
            <a:endParaRPr lang="it-IT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90098149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7EDDF95-3F3D-411A-8C79-5205AC5178B9}" type="datetime1">
              <a:rPr lang="it-IT" noProof="0" smtClean="0"/>
              <a:t>25/09/2024</a:t>
            </a:fld>
            <a:endParaRPr lang="it-IT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947167367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7EDDF95-3F3D-411A-8C79-5205AC5178B9}" type="datetime1">
              <a:rPr lang="it-IT" noProof="0" smtClean="0"/>
              <a:t>25/09/2024</a:t>
            </a:fld>
            <a:endParaRPr lang="it-IT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2747248330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7EDDF95-3F3D-411A-8C79-5205AC5178B9}" type="datetime1">
              <a:rPr lang="it-IT" noProof="0" smtClean="0"/>
              <a:t>25/09/2024</a:t>
            </a:fld>
            <a:endParaRPr lang="it-IT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4083975241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ECC1534-9D13-43E9-BC8B-5694C28527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5737" y="308698"/>
            <a:ext cx="5238313" cy="853352"/>
          </a:xfrm>
        </p:spPr>
        <p:txBody>
          <a:bodyPr rtlCol="0">
            <a:noAutofit/>
          </a:bodyPr>
          <a:lstStyle>
            <a:lvl1pPr>
              <a:defRPr sz="3600" b="1"/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F63A8573-17E8-4191-86F9-ABE0BA2793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F7C9C29-82DC-431B-B549-BD7C31CEA594}" type="datetime1">
              <a:rPr lang="it-IT" noProof="0" smtClean="0"/>
              <a:t>25/09/2024</a:t>
            </a:fld>
            <a:endParaRPr lang="it-IT" noProof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83D92FA6-D8B1-4403-B9DD-E60A4F3510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it-IT" noProof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70C2CB2D-6860-4817-B66C-9C44DC4CAE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183C82E0-1F49-4A07-A8B3-E2F2CBAC03B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5737" y="979487"/>
            <a:ext cx="3581400" cy="365126"/>
          </a:xfrm>
        </p:spPr>
        <p:txBody>
          <a:bodyPr rtlCol="0">
            <a:noAutofit/>
          </a:bodyPr>
          <a:lstStyle>
            <a:lvl1pPr marL="0" indent="0">
              <a:spcBef>
                <a:spcPts val="900"/>
              </a:spcBef>
              <a:buNone/>
              <a:defRPr sz="2000" b="1">
                <a:latin typeface="+mj-lt"/>
              </a:defRPr>
            </a:lvl1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</p:spTree>
    <p:extLst>
      <p:ext uri="{BB962C8B-B14F-4D97-AF65-F5344CB8AC3E}">
        <p14:creationId xmlns:p14="http://schemas.microsoft.com/office/powerpoint/2010/main" val="28175993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ECC1534-9D13-43E9-BC8B-5694C28527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5737" y="308698"/>
            <a:ext cx="5238313" cy="853352"/>
          </a:xfrm>
        </p:spPr>
        <p:txBody>
          <a:bodyPr rtlCol="0">
            <a:noAutofit/>
          </a:bodyPr>
          <a:lstStyle>
            <a:lvl1pPr>
              <a:defRPr sz="3600" b="1"/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F63A8573-17E8-4191-86F9-ABE0BA2793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2BB3343-0055-4F59-A1E2-D438F4F82EBB}" type="datetime1">
              <a:rPr lang="it-IT" noProof="0" smtClean="0"/>
              <a:t>25/09/2024</a:t>
            </a:fld>
            <a:endParaRPr lang="it-IT" noProof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83D92FA6-D8B1-4403-B9DD-E60A4F3510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it-IT" noProof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70C2CB2D-6860-4817-B66C-9C44DC4CAE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183C82E0-1F49-4A07-A8B3-E2F2CBAC03B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5737" y="979487"/>
            <a:ext cx="3581400" cy="365126"/>
          </a:xfrm>
        </p:spPr>
        <p:txBody>
          <a:bodyPr rtlCol="0">
            <a:noAutofit/>
          </a:bodyPr>
          <a:lstStyle>
            <a:lvl1pPr marL="0" indent="0">
              <a:spcBef>
                <a:spcPts val="900"/>
              </a:spcBef>
              <a:buNone/>
              <a:defRPr sz="2000" b="1">
                <a:latin typeface="+mj-lt"/>
              </a:defRPr>
            </a:lvl1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2DC4173A-9EF2-4DB4-AE8D-0202037CB0DC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95300" y="1543050"/>
            <a:ext cx="11353800" cy="4733925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18604487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C7EDDF95-3F3D-411A-8C79-5205AC5178B9}" type="datetime1">
              <a:rPr lang="it-IT" noProof="0" smtClean="0"/>
              <a:t>25/09/2024</a:t>
            </a:fld>
            <a:endParaRPr lang="it-IT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it-IT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2949365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06" r:id="rId1"/>
    <p:sldLayoutId id="2147484807" r:id="rId2"/>
    <p:sldLayoutId id="2147484808" r:id="rId3"/>
    <p:sldLayoutId id="2147484809" r:id="rId4"/>
    <p:sldLayoutId id="2147484810" r:id="rId5"/>
    <p:sldLayoutId id="2147484811" r:id="rId6"/>
    <p:sldLayoutId id="2147484812" r:id="rId7"/>
    <p:sldLayoutId id="2147484813" r:id="rId8"/>
    <p:sldLayoutId id="2147484814" r:id="rId9"/>
    <p:sldLayoutId id="2147484815" r:id="rId10"/>
    <p:sldLayoutId id="2147484816" r:id="rId11"/>
    <p:sldLayoutId id="2147484817" r:id="rId12"/>
    <p:sldLayoutId id="2147484818" r:id="rId13"/>
    <p:sldLayoutId id="2147484819" r:id="rId14"/>
    <p:sldLayoutId id="2147484820" r:id="rId15"/>
    <p:sldLayoutId id="2147484821" r:id="rId16"/>
    <p:sldLayoutId id="2147484822" r:id="rId17"/>
    <p:sldLayoutId id="2147484804" r:id="rId18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7" name="Connettore diritto 96">
            <a:extLst>
              <a:ext uri="{FF2B5EF4-FFF2-40B4-BE49-F238E27FC236}">
                <a16:creationId xmlns:a16="http://schemas.microsoft.com/office/drawing/2014/main" id="{B5956150-D730-4D39-8E56-5123DA7B17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884766" y="2258317"/>
            <a:ext cx="0" cy="18288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solid"/>
            <a:headEnd type="none" w="sm" len="sm"/>
            <a:tailEnd type="none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Connettore diritto 97">
            <a:extLst>
              <a:ext uri="{FF2B5EF4-FFF2-40B4-BE49-F238E27FC236}">
                <a16:creationId xmlns:a16="http://schemas.microsoft.com/office/drawing/2014/main" id="{98000C8A-C564-4106-9005-252681A7FD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089286" y="2249089"/>
            <a:ext cx="0" cy="18288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solid"/>
            <a:headEnd type="none" w="sm" len="sm"/>
            <a:tailEnd type="none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Connettore diritto 98">
            <a:extLst>
              <a:ext uri="{FF2B5EF4-FFF2-40B4-BE49-F238E27FC236}">
                <a16:creationId xmlns:a16="http://schemas.microsoft.com/office/drawing/2014/main" id="{DFAFA2FD-B58C-4CB3-83BF-D7037A44C5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8352242" y="2258317"/>
            <a:ext cx="0" cy="18288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solid"/>
            <a:headEnd type="none" w="sm" len="sm"/>
            <a:tailEnd type="none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1" name="Connettore diritto 200">
            <a:extLst>
              <a:ext uri="{FF2B5EF4-FFF2-40B4-BE49-F238E27FC236}">
                <a16:creationId xmlns:a16="http://schemas.microsoft.com/office/drawing/2014/main" id="{7B2075F3-49F1-4561-B16C-A60D139B4E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6089286" y="1794115"/>
            <a:ext cx="1" cy="45720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solid"/>
            <a:headEnd type="none" w="sm" len="sm"/>
            <a:tailEnd type="none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olo 3" descr="elemento decorativo"/>
          <p:cNvSpPr>
            <a:spLocks noGrp="1"/>
          </p:cNvSpPr>
          <p:nvPr>
            <p:ph type="title"/>
          </p:nvPr>
        </p:nvSpPr>
        <p:spPr>
          <a:xfrm>
            <a:off x="512515" y="-40215"/>
            <a:ext cx="10653232" cy="759890"/>
          </a:xfrm>
        </p:spPr>
        <p:txBody>
          <a:bodyPr lIns="91440" rtlCol="0">
            <a:noAutofit/>
          </a:bodyPr>
          <a:lstStyle/>
          <a:p>
            <a:pPr algn="ctr"/>
            <a:r>
              <a:rPr lang="it-IT" dirty="0"/>
              <a:t>Organigramma I.O. Pascoli Fermi sede Infanzia Vallesaccarda 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912543CF-3BD4-40B0-BB18-006DCC4331CA}"/>
              </a:ext>
            </a:extLst>
          </p:cNvPr>
          <p:cNvSpPr/>
          <p:nvPr/>
        </p:nvSpPr>
        <p:spPr>
          <a:xfrm>
            <a:off x="4580388" y="1072398"/>
            <a:ext cx="2986481" cy="731520"/>
          </a:xfrm>
          <a:prstGeom prst="rect">
            <a:avLst/>
          </a:prstGeom>
          <a:solidFill>
            <a:schemeClr val="bg2">
              <a:lumMod val="95000"/>
            </a:schemeClr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rtlCol="0" anchor="ctr" anchorCtr="0">
            <a:noAutofit/>
            <a:flatTx/>
          </a:bodyPr>
          <a:lstStyle/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600" b="1" dirty="0">
                <a:solidFill>
                  <a:schemeClr val="tx1"/>
                </a:solidFill>
              </a:rPr>
              <a:t>Prof.ssa Silvana Rita </a:t>
            </a:r>
            <a:r>
              <a:rPr lang="it-IT" sz="1600" b="1" dirty="0" err="1">
                <a:solidFill>
                  <a:schemeClr val="tx1"/>
                </a:solidFill>
              </a:rPr>
              <a:t>Solimine</a:t>
            </a:r>
            <a:endParaRPr lang="it-IT" sz="1600" b="1" dirty="0">
              <a:solidFill>
                <a:schemeClr val="tx1"/>
              </a:solidFill>
            </a:endParaRP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3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Dirigente Scolastico</a:t>
            </a:r>
          </a:p>
        </p:txBody>
      </p:sp>
      <p:sp>
        <p:nvSpPr>
          <p:cNvPr id="147" name="Rettangolo 146">
            <a:extLst>
              <a:ext uri="{FF2B5EF4-FFF2-40B4-BE49-F238E27FC236}">
                <a16:creationId xmlns:a16="http://schemas.microsoft.com/office/drawing/2014/main" id="{F3AE564E-E1AB-422A-9067-1D83448922D2}"/>
              </a:ext>
            </a:extLst>
          </p:cNvPr>
          <p:cNvSpPr/>
          <p:nvPr/>
        </p:nvSpPr>
        <p:spPr>
          <a:xfrm>
            <a:off x="2842304" y="2448199"/>
            <a:ext cx="1952663" cy="7315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rtlCol="0" anchor="ctr" anchorCtr="0">
            <a:noAutofit/>
            <a:flatTx/>
          </a:bodyPr>
          <a:lstStyle/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200" b="1" dirty="0">
                <a:solidFill>
                  <a:schemeClr val="accent1">
                    <a:lumMod val="50000"/>
                  </a:schemeClr>
                </a:solidFill>
              </a:rPr>
              <a:t>dott. Rocco Moccia</a:t>
            </a: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050" dirty="0">
                <a:solidFill>
                  <a:schemeClr val="accent1">
                    <a:lumMod val="50000"/>
                  </a:schemeClr>
                </a:solidFill>
              </a:rPr>
              <a:t>Medico Competente</a:t>
            </a:r>
          </a:p>
        </p:txBody>
      </p:sp>
      <p:sp>
        <p:nvSpPr>
          <p:cNvPr id="150" name="Rettangolo 149">
            <a:extLst>
              <a:ext uri="{FF2B5EF4-FFF2-40B4-BE49-F238E27FC236}">
                <a16:creationId xmlns:a16="http://schemas.microsoft.com/office/drawing/2014/main" id="{A84C8281-0D5E-4BF0-AB85-487647294920}"/>
              </a:ext>
            </a:extLst>
          </p:cNvPr>
          <p:cNvSpPr/>
          <p:nvPr/>
        </p:nvSpPr>
        <p:spPr>
          <a:xfrm>
            <a:off x="5226407" y="2430198"/>
            <a:ext cx="1764342" cy="7315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rtlCol="0" anchor="ctr" anchorCtr="0">
            <a:noAutofit/>
            <a:flatTx/>
          </a:bodyPr>
          <a:lstStyle/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200" b="1" dirty="0">
                <a:solidFill>
                  <a:schemeClr val="tx1"/>
                </a:solidFill>
              </a:rPr>
              <a:t>Ing. Valerio Governali</a:t>
            </a: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050" dirty="0">
                <a:solidFill>
                  <a:schemeClr val="tx1"/>
                </a:solidFill>
              </a:rPr>
              <a:t>RSPP</a:t>
            </a:r>
          </a:p>
        </p:txBody>
      </p:sp>
      <p:sp>
        <p:nvSpPr>
          <p:cNvPr id="153" name="Rettangolo 152">
            <a:extLst>
              <a:ext uri="{FF2B5EF4-FFF2-40B4-BE49-F238E27FC236}">
                <a16:creationId xmlns:a16="http://schemas.microsoft.com/office/drawing/2014/main" id="{29118B4F-266C-48F0-8CAF-8BA67DF9A649}"/>
              </a:ext>
            </a:extLst>
          </p:cNvPr>
          <p:cNvSpPr/>
          <p:nvPr/>
        </p:nvSpPr>
        <p:spPr>
          <a:xfrm>
            <a:off x="7357144" y="2436861"/>
            <a:ext cx="1996349" cy="73152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rtlCol="0" anchor="ctr" anchorCtr="0">
            <a:noAutofit/>
            <a:flatTx/>
          </a:bodyPr>
          <a:lstStyle/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200" b="1" dirty="0">
                <a:solidFill>
                  <a:schemeClr val="accent3">
                    <a:lumMod val="50000"/>
                  </a:schemeClr>
                </a:solidFill>
              </a:rPr>
              <a:t>Teresa Iula</a:t>
            </a: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050" dirty="0">
                <a:solidFill>
                  <a:schemeClr val="accent3">
                    <a:lumMod val="50000"/>
                  </a:schemeClr>
                </a:solidFill>
              </a:rPr>
              <a:t>RLS</a:t>
            </a:r>
          </a:p>
        </p:txBody>
      </p:sp>
      <p:cxnSp>
        <p:nvCxnSpPr>
          <p:cNvPr id="9" name="Connettore diritto 8">
            <a:extLst>
              <a:ext uri="{FF2B5EF4-FFF2-40B4-BE49-F238E27FC236}">
                <a16:creationId xmlns:a16="http://schemas.microsoft.com/office/drawing/2014/main" id="{20EE9AED-CE36-4110-8279-317695296F02}"/>
              </a:ext>
            </a:extLst>
          </p:cNvPr>
          <p:cNvCxnSpPr>
            <a:cxnSpLocks/>
          </p:cNvCxnSpPr>
          <p:nvPr/>
        </p:nvCxnSpPr>
        <p:spPr>
          <a:xfrm>
            <a:off x="3884766" y="2258317"/>
            <a:ext cx="446747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ttore diritto 14">
            <a:extLst>
              <a:ext uri="{FF2B5EF4-FFF2-40B4-BE49-F238E27FC236}">
                <a16:creationId xmlns:a16="http://schemas.microsoft.com/office/drawing/2014/main" id="{32B7E36F-C80F-48AC-A78D-61D8DC8DF1C4}"/>
              </a:ext>
            </a:extLst>
          </p:cNvPr>
          <p:cNvCxnSpPr>
            <a:cxnSpLocks/>
          </p:cNvCxnSpPr>
          <p:nvPr/>
        </p:nvCxnSpPr>
        <p:spPr>
          <a:xfrm>
            <a:off x="6089286" y="3161718"/>
            <a:ext cx="0" cy="5042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Ovale 27">
            <a:extLst>
              <a:ext uri="{FF2B5EF4-FFF2-40B4-BE49-F238E27FC236}">
                <a16:creationId xmlns:a16="http://schemas.microsoft.com/office/drawing/2014/main" id="{0B453127-65E7-4B24-8A74-F1B93B644805}"/>
              </a:ext>
            </a:extLst>
          </p:cNvPr>
          <p:cNvSpPr/>
          <p:nvPr/>
        </p:nvSpPr>
        <p:spPr>
          <a:xfrm>
            <a:off x="4292600" y="3571875"/>
            <a:ext cx="3625849" cy="1419404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b="1" dirty="0">
                <a:solidFill>
                  <a:srgbClr val="FF0000"/>
                </a:solidFill>
              </a:rPr>
              <a:t>AASPP</a:t>
            </a:r>
          </a:p>
          <a:p>
            <a:pPr algn="ctr"/>
            <a:r>
              <a:rPr lang="it-IT" sz="1050" dirty="0">
                <a:solidFill>
                  <a:schemeClr val="tx1"/>
                </a:solidFill>
              </a:rPr>
              <a:t>Rocco manzi, Salvatore </a:t>
            </a:r>
            <a:r>
              <a:rPr lang="it-IT" sz="1050" dirty="0" err="1">
                <a:solidFill>
                  <a:schemeClr val="tx1"/>
                </a:solidFill>
              </a:rPr>
              <a:t>Ottoveggio</a:t>
            </a:r>
            <a:r>
              <a:rPr lang="it-IT" sz="1050" dirty="0">
                <a:solidFill>
                  <a:schemeClr val="tx1"/>
                </a:solidFill>
              </a:rPr>
              <a:t>, Michelina Bozza, Concordia Di Marco, Antonella Carmela Paternostro</a:t>
            </a:r>
          </a:p>
          <a:p>
            <a:pPr algn="just"/>
            <a:endParaRPr lang="it-IT" sz="1200" b="1" dirty="0">
              <a:solidFill>
                <a:schemeClr val="tx1"/>
              </a:solidFill>
            </a:endParaRPr>
          </a:p>
        </p:txBody>
      </p:sp>
      <p:cxnSp>
        <p:nvCxnSpPr>
          <p:cNvPr id="62" name="Connettore diritto 61">
            <a:extLst>
              <a:ext uri="{FF2B5EF4-FFF2-40B4-BE49-F238E27FC236}">
                <a16:creationId xmlns:a16="http://schemas.microsoft.com/office/drawing/2014/main" id="{B91A05AA-6CB8-496B-8DB2-A469DEC4D498}"/>
              </a:ext>
            </a:extLst>
          </p:cNvPr>
          <p:cNvCxnSpPr/>
          <p:nvPr/>
        </p:nvCxnSpPr>
        <p:spPr>
          <a:xfrm flipV="1">
            <a:off x="2983230" y="5173389"/>
            <a:ext cx="6225540" cy="685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Connettore diritto 71">
            <a:extLst>
              <a:ext uri="{FF2B5EF4-FFF2-40B4-BE49-F238E27FC236}">
                <a16:creationId xmlns:a16="http://schemas.microsoft.com/office/drawing/2014/main" id="{D852926C-268D-450C-BD3F-1B465B3D4D77}"/>
              </a:ext>
            </a:extLst>
          </p:cNvPr>
          <p:cNvCxnSpPr>
            <a:stCxn id="28" idx="4"/>
          </p:cNvCxnSpPr>
          <p:nvPr/>
        </p:nvCxnSpPr>
        <p:spPr>
          <a:xfrm flipH="1">
            <a:off x="6105524" y="4991279"/>
            <a:ext cx="1" cy="216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Rettangolo 72">
            <a:extLst>
              <a:ext uri="{FF2B5EF4-FFF2-40B4-BE49-F238E27FC236}">
                <a16:creationId xmlns:a16="http://schemas.microsoft.com/office/drawing/2014/main" id="{FC453CAD-A9E5-4AAF-B036-5731EEBFA047}"/>
              </a:ext>
            </a:extLst>
          </p:cNvPr>
          <p:cNvSpPr/>
          <p:nvPr/>
        </p:nvSpPr>
        <p:spPr>
          <a:xfrm>
            <a:off x="252842" y="5371190"/>
            <a:ext cx="3631924" cy="136291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200" b="1" dirty="0">
              <a:solidFill>
                <a:srgbClr val="FF0000"/>
              </a:solidFill>
            </a:endParaRPr>
          </a:p>
          <a:p>
            <a:pPr algn="ctr"/>
            <a:endParaRPr lang="it-IT" sz="1200" b="1" dirty="0">
              <a:solidFill>
                <a:srgbClr val="FF0000"/>
              </a:solidFill>
            </a:endParaRPr>
          </a:p>
          <a:p>
            <a:pPr algn="ctr"/>
            <a:endParaRPr lang="it-IT" sz="1200" b="1" dirty="0">
              <a:solidFill>
                <a:srgbClr val="FF0000"/>
              </a:solidFill>
            </a:endParaRPr>
          </a:p>
          <a:p>
            <a:pPr algn="ctr"/>
            <a:r>
              <a:rPr lang="it-IT" sz="1200" b="1" dirty="0">
                <a:solidFill>
                  <a:srgbClr val="FF0000"/>
                </a:solidFill>
              </a:rPr>
              <a:t>Preposti</a:t>
            </a:r>
            <a:r>
              <a:rPr lang="it-IT" sz="1050" b="1" dirty="0">
                <a:solidFill>
                  <a:srgbClr val="FF0000"/>
                </a:solidFill>
              </a:rPr>
              <a:t> </a:t>
            </a:r>
          </a:p>
          <a:p>
            <a:pPr algn="ctr"/>
            <a:endParaRPr lang="it-IT" sz="1050" b="1" dirty="0">
              <a:solidFill>
                <a:srgbClr val="FF0000"/>
              </a:solidFill>
            </a:endParaRPr>
          </a:p>
          <a:p>
            <a:pPr algn="ctr"/>
            <a:r>
              <a:rPr lang="it-IT" sz="1050" dirty="0">
                <a:solidFill>
                  <a:schemeClr val="tx1"/>
                </a:solidFill>
              </a:rPr>
              <a:t>Franco </a:t>
            </a:r>
            <a:r>
              <a:rPr lang="it-IT" sz="1050" dirty="0" err="1">
                <a:solidFill>
                  <a:schemeClr val="tx1"/>
                </a:solidFill>
              </a:rPr>
              <a:t>Archiadiacono</a:t>
            </a:r>
            <a:endParaRPr lang="it-IT" sz="1050" dirty="0">
              <a:solidFill>
                <a:schemeClr val="tx1"/>
              </a:solidFill>
            </a:endParaRPr>
          </a:p>
          <a:p>
            <a:endParaRPr lang="it-IT" b="1" dirty="0">
              <a:solidFill>
                <a:srgbClr val="FF0000"/>
              </a:solidFill>
            </a:endParaRPr>
          </a:p>
          <a:p>
            <a:endParaRPr lang="it-IT" b="1" dirty="0">
              <a:solidFill>
                <a:srgbClr val="FF0000"/>
              </a:solidFill>
            </a:endParaRPr>
          </a:p>
        </p:txBody>
      </p:sp>
      <p:sp>
        <p:nvSpPr>
          <p:cNvPr id="74" name="Rettangolo 73">
            <a:extLst>
              <a:ext uri="{FF2B5EF4-FFF2-40B4-BE49-F238E27FC236}">
                <a16:creationId xmlns:a16="http://schemas.microsoft.com/office/drawing/2014/main" id="{7C4CEF82-5308-4BBB-B930-1676D52E9F30}"/>
              </a:ext>
            </a:extLst>
          </p:cNvPr>
          <p:cNvSpPr/>
          <p:nvPr/>
        </p:nvSpPr>
        <p:spPr>
          <a:xfrm>
            <a:off x="4203978" y="5378955"/>
            <a:ext cx="3817620" cy="135515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b="1" dirty="0">
                <a:solidFill>
                  <a:srgbClr val="FF0000"/>
                </a:solidFill>
              </a:rPr>
              <a:t>Antincendio ed Evacuazione</a:t>
            </a:r>
          </a:p>
          <a:p>
            <a:pPr algn="ctr"/>
            <a:endParaRPr lang="it-IT" sz="1200" b="1" dirty="0">
              <a:solidFill>
                <a:srgbClr val="FF0000"/>
              </a:solidFill>
            </a:endParaRPr>
          </a:p>
          <a:p>
            <a:pPr algn="ctr"/>
            <a:r>
              <a:rPr lang="it-IT" sz="1050" dirty="0">
                <a:solidFill>
                  <a:schemeClr val="tx1"/>
                </a:solidFill>
              </a:rPr>
              <a:t>Michelina Giannetta, Grazia </a:t>
            </a:r>
            <a:r>
              <a:rPr lang="it-IT" sz="1050" dirty="0" err="1">
                <a:solidFill>
                  <a:schemeClr val="tx1"/>
                </a:solidFill>
              </a:rPr>
              <a:t>Basci</a:t>
            </a:r>
            <a:r>
              <a:rPr lang="it-IT" sz="1050" dirty="0">
                <a:solidFill>
                  <a:schemeClr val="tx1"/>
                </a:solidFill>
              </a:rPr>
              <a:t>, Maria </a:t>
            </a:r>
            <a:r>
              <a:rPr lang="it-IT" sz="1050" dirty="0" err="1">
                <a:solidFill>
                  <a:schemeClr val="tx1"/>
                </a:solidFill>
              </a:rPr>
              <a:t>Addesa</a:t>
            </a:r>
            <a:r>
              <a:rPr lang="it-IT" sz="1050" dirty="0">
                <a:solidFill>
                  <a:schemeClr val="tx1"/>
                </a:solidFill>
              </a:rPr>
              <a:t>, Rosetta Gerarda Luongo</a:t>
            </a:r>
          </a:p>
        </p:txBody>
      </p:sp>
      <p:sp>
        <p:nvSpPr>
          <p:cNvPr id="75" name="Rettangolo 74">
            <a:extLst>
              <a:ext uri="{FF2B5EF4-FFF2-40B4-BE49-F238E27FC236}">
                <a16:creationId xmlns:a16="http://schemas.microsoft.com/office/drawing/2014/main" id="{87046BF5-6E2D-4026-B25B-41FB47439B21}"/>
              </a:ext>
            </a:extLst>
          </p:cNvPr>
          <p:cNvSpPr/>
          <p:nvPr/>
        </p:nvSpPr>
        <p:spPr>
          <a:xfrm>
            <a:off x="8352242" y="5378955"/>
            <a:ext cx="3497578" cy="13551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200" b="1" dirty="0">
              <a:solidFill>
                <a:srgbClr val="FF0000"/>
              </a:solidFill>
            </a:endParaRPr>
          </a:p>
          <a:p>
            <a:pPr algn="ctr"/>
            <a:endParaRPr lang="it-IT" sz="1200" b="1">
              <a:solidFill>
                <a:srgbClr val="FF0000"/>
              </a:solidFill>
            </a:endParaRPr>
          </a:p>
          <a:p>
            <a:pPr algn="ctr"/>
            <a:r>
              <a:rPr lang="it-IT" sz="1200" b="1">
                <a:solidFill>
                  <a:srgbClr val="FF0000"/>
                </a:solidFill>
              </a:rPr>
              <a:t>Primo Intervento Sanitario</a:t>
            </a:r>
          </a:p>
          <a:p>
            <a:pPr algn="ctr"/>
            <a:endParaRPr lang="it-IT" sz="1200" b="1" dirty="0">
              <a:solidFill>
                <a:srgbClr val="FF0000"/>
              </a:solidFill>
            </a:endParaRPr>
          </a:p>
          <a:p>
            <a:pPr algn="ctr"/>
            <a:r>
              <a:rPr lang="it-IT" sz="1050" dirty="0">
                <a:solidFill>
                  <a:schemeClr val="tx1"/>
                </a:solidFill>
              </a:rPr>
              <a:t>Michelina Lo Russo, Michelina Giannetta, Grazia </a:t>
            </a:r>
            <a:r>
              <a:rPr lang="it-IT" sz="1050" dirty="0" err="1">
                <a:solidFill>
                  <a:schemeClr val="tx1"/>
                </a:solidFill>
              </a:rPr>
              <a:t>Basci</a:t>
            </a:r>
            <a:r>
              <a:rPr lang="it-IT" sz="1050" dirty="0">
                <a:solidFill>
                  <a:schemeClr val="tx1"/>
                </a:solidFill>
              </a:rPr>
              <a:t>,  Maria </a:t>
            </a:r>
            <a:r>
              <a:rPr lang="it-IT" sz="1050" dirty="0" err="1">
                <a:solidFill>
                  <a:schemeClr val="tx1"/>
                </a:solidFill>
              </a:rPr>
              <a:t>Addesa</a:t>
            </a:r>
            <a:endParaRPr lang="it-IT" sz="1050" dirty="0">
              <a:solidFill>
                <a:schemeClr val="tx1"/>
              </a:solidFill>
            </a:endParaRPr>
          </a:p>
          <a:p>
            <a:pPr algn="ctr"/>
            <a:endParaRPr lang="it-IT" sz="1200" b="1" dirty="0">
              <a:solidFill>
                <a:srgbClr val="FF0000"/>
              </a:solidFill>
            </a:endParaRPr>
          </a:p>
          <a:p>
            <a:pPr algn="ctr"/>
            <a:endParaRPr lang="it-IT" sz="1050" i="1" dirty="0">
              <a:solidFill>
                <a:schemeClr val="tx1"/>
              </a:solidFill>
            </a:endParaRPr>
          </a:p>
        </p:txBody>
      </p:sp>
      <p:sp>
        <p:nvSpPr>
          <p:cNvPr id="102" name="Freccia in giù 101">
            <a:extLst>
              <a:ext uri="{FF2B5EF4-FFF2-40B4-BE49-F238E27FC236}">
                <a16:creationId xmlns:a16="http://schemas.microsoft.com/office/drawing/2014/main" id="{C34C834B-9035-40AD-9B48-47E5440D459A}"/>
              </a:ext>
            </a:extLst>
          </p:cNvPr>
          <p:cNvSpPr/>
          <p:nvPr/>
        </p:nvSpPr>
        <p:spPr>
          <a:xfrm>
            <a:off x="2983230" y="5276850"/>
            <a:ext cx="45719" cy="4571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3" name="Freccia in giù 102">
            <a:extLst>
              <a:ext uri="{FF2B5EF4-FFF2-40B4-BE49-F238E27FC236}">
                <a16:creationId xmlns:a16="http://schemas.microsoft.com/office/drawing/2014/main" id="{7B348495-44A5-44D3-9463-1AF1807B34B5}"/>
              </a:ext>
            </a:extLst>
          </p:cNvPr>
          <p:cNvSpPr/>
          <p:nvPr/>
        </p:nvSpPr>
        <p:spPr>
          <a:xfrm>
            <a:off x="9168766" y="5208994"/>
            <a:ext cx="45719" cy="4571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4" name="Freccia in giù 103">
            <a:extLst>
              <a:ext uri="{FF2B5EF4-FFF2-40B4-BE49-F238E27FC236}">
                <a16:creationId xmlns:a16="http://schemas.microsoft.com/office/drawing/2014/main" id="{26DB077C-0D9E-47C8-AC6F-A12CC3044010}"/>
              </a:ext>
            </a:extLst>
          </p:cNvPr>
          <p:cNvSpPr/>
          <p:nvPr/>
        </p:nvSpPr>
        <p:spPr>
          <a:xfrm>
            <a:off x="6089929" y="5243321"/>
            <a:ext cx="45719" cy="4571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771642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Filo">
  <a:themeElements>
    <a:clrScheme name="Filo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Filo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Filo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76</TotalTime>
  <Words>83</Words>
  <Application>Microsoft Office PowerPoint</Application>
  <PresentationFormat>Widescreen</PresentationFormat>
  <Paragraphs>26</Paragraphs>
  <Slides>1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6" baseType="lpstr">
      <vt:lpstr>Arial</vt:lpstr>
      <vt:lpstr>Calibri</vt:lpstr>
      <vt:lpstr>Century Gothic</vt:lpstr>
      <vt:lpstr>Wingdings 3</vt:lpstr>
      <vt:lpstr>Filo</vt:lpstr>
      <vt:lpstr>Organigramma I.O. Pascoli Fermi sede Infanzia Vallesaccarda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CONTOSO</dc:title>
  <dc:creator>Valerio Governali</dc:creator>
  <cp:lastModifiedBy>Valerio Governali</cp:lastModifiedBy>
  <cp:revision>38</cp:revision>
  <dcterms:created xsi:type="dcterms:W3CDTF">2024-09-19T07:20:56Z</dcterms:created>
  <dcterms:modified xsi:type="dcterms:W3CDTF">2024-09-25T14:41:43Z</dcterms:modified>
</cp:coreProperties>
</file>